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51" r:id="rId3"/>
    <p:sldId id="345" r:id="rId4"/>
    <p:sldId id="375" r:id="rId5"/>
    <p:sldId id="371" r:id="rId6"/>
    <p:sldId id="405" r:id="rId7"/>
    <p:sldId id="406" r:id="rId8"/>
    <p:sldId id="372" r:id="rId9"/>
    <p:sldId id="373" r:id="rId10"/>
    <p:sldId id="303" r:id="rId11"/>
    <p:sldId id="376" r:id="rId12"/>
    <p:sldId id="403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374" r:id="rId40"/>
    <p:sldId id="370" r:id="rId41"/>
    <p:sldId id="404" r:id="rId4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7F40E-8CED-445D-8922-4C346BF841F4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B16D-B867-43C3-AAF6-D45A2D3E87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06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55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05D2A8-BA48-D038-08E0-2A6977E4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AA1A4E1-EB24-BE49-74AB-A7454FB8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03774CC-68C8-9257-E567-8E94EA94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A7976E-5A61-409C-E73E-FECB82B9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25920B-1450-C22B-7438-D3674E33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3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2193C2-B430-4C52-2964-F84B33AB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DF6BF1-8B97-9B47-8D67-6BDBFCE0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E80249-6674-9943-F395-827F127E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EEED28-6FFD-86C0-3BCF-61AFEA97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73161A-1586-5BD1-E11E-B6A192C5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90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2CEAF8D-602B-5D1E-4388-C377AEBA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43CEA94-B068-3CCF-4D33-C7DF5483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3EB028-F76A-16C5-9F6C-7B0F3BC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50DEBD-80E1-A5B6-8844-1668003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150881-299B-04DC-6967-CCF31943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859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1EC5EA-EBC6-BF8C-45C4-F6E1E2D6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E1984F-11E4-A4B1-6925-37A579A7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2B184E-86BD-6A6A-335D-76E6BDD9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E914B4-58A5-03D8-B0E8-1C2A00BA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FA6FB3-8535-A971-084D-20F045FF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7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A55E9-57B4-1270-931A-8A3D7481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6A27A28-8766-064C-15B2-6437E959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42A1F0-7CB0-EB6C-44BC-AA194038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FAD8CC-1D3E-0B50-226C-290EEC4E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716289-0CE7-8E6F-70D4-172D7EF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62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445322-6817-E035-A7B8-039714E2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B708B2-2245-37E0-E254-EC3F0B75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AA9683-DFD4-192E-065F-C60365373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B0E673-FFD6-BBF0-E2B2-79E08C66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CFBBFF0-456B-FE4F-67DD-1366656A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2E7A3C-E0E4-D2A3-1E0C-7FE43EF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49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9B89E4-E394-EA5E-AAA8-C268B9E4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4FFD56-53BC-B454-0D33-1F3D2134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055438-8CEB-A445-DF65-9499B9FD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F2EE3A7-4E3F-3A5F-C77F-CCC2516F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BC80A9E-F120-5A14-4DEC-7A588AC4C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11346C5-ACC0-43D1-4BA9-25EF622F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0274A05-AF70-2DEA-A8F1-09201664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4B8D74E-1F47-BF5C-4701-1C9E541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51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8E10B2-43BE-1014-384D-430B6153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A8D0DE9-8790-B62D-B20D-CECF37EF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CB9E37E-8CA4-419B-084C-175B686F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CEE581-0455-C182-17CA-914A92D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9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F0A8D7-FBE6-BF1D-A09F-E64A8DD8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7C660C0-2858-6D27-2FBD-1AE545D1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E1494F-223F-3AC7-2E16-B76635E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664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92195-3D80-4A0B-CBE4-D3603136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3B8702-8F66-3318-587B-DBFC8A1B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E33C2F-CA3E-F009-05DF-3FFEC2314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7462C4D-22F3-D2CE-1C57-7F42D54F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69F8AB5-236B-E9ED-E4C6-8B1935F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CF658BD-1884-394A-8DC6-F6EAFC4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EC68F-9E4E-727E-5FF5-9ACE80D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F53B7E-F512-2273-F6C2-E2CD5884A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A1C68E-0C0A-E404-59E3-2B315398B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EB7C0C-4D4F-7587-139F-7D1B9202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AB7015-64B0-5659-3707-02C90812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3BC8FE-40F7-699A-2247-8DA96F9B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244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E16E0C1-38CB-8880-AA4F-51F117BC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761201-91D6-4E6E-A1CA-D4ABA460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F8FC566-69C2-39E8-F48A-95B24A6EA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03E6-F6F4-41E9-80D9-CA9692B8970B}" type="datetimeFigureOut">
              <a:rPr lang="pl-PL" smtClean="0"/>
              <a:t>18.10.2023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8D7949-B2B3-5854-2171-D6B35FDE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9B189C-D35B-B886-26FF-2113EFCA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DEBBFBA-652D-98AC-2F41-5C156CE2ABE5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894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Modele-regresyjne/blob/main/mpg-case-regression.ipynb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github.com/adalbertii/Modele-regresyjne/blob/main/decision_tree_regression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Modele-regresyjne/blob/main/polynomial_regression.ipynb" TargetMode="External"/><Relationship Id="rId5" Type="http://schemas.openxmlformats.org/officeDocument/2006/relationships/hyperlink" Target="https://github.com/adalbertii/Modele-regresyjne/blob/main/regression_metrics.ipynb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github.com/adalbertii/Modele-regresyjne/blob/main/gradient_descent.ipynb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3196047" y="4580708"/>
            <a:ext cx="825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AI - Modele klasyfikacyjne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7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76" y="2272388"/>
            <a:ext cx="4494785" cy="2758784"/>
          </a:xfrm>
          <a:prstGeom prst="rect">
            <a:avLst/>
          </a:prstGeom>
          <a:scene3d>
            <a:camera prst="isometricRightUp"/>
            <a:lightRig rig="threePt" dir="t"/>
          </a:scene3d>
          <a:sp3d contourW="12700">
            <a:bevelT w="0" h="254000"/>
            <a:contourClr>
              <a:srgbClr val="C00000"/>
            </a:contourClr>
          </a:sp3d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36" y="3902667"/>
            <a:ext cx="4093841" cy="2412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sp3d>
            <a:bevelT h="254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ADA8DC5-3805-F314-DD3F-C1B1B5331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7" y="1165630"/>
            <a:ext cx="4875482" cy="2549348"/>
          </a:xfrm>
          <a:prstGeom prst="rect">
            <a:avLst/>
          </a:prstGeom>
          <a:effectLst>
            <a:reflection endPos="0" dist="50800" dir="5400000" sy="-100000" algn="bl" rotWithShape="0"/>
          </a:effectLst>
          <a:scene3d>
            <a:camera prst="isometricRightUp"/>
            <a:lightRig rig="threePt" dir="t">
              <a:rot lat="0" lon="0" rev="600000"/>
            </a:lightRig>
          </a:scene3d>
          <a:sp3d extrusionH="114300" prstMaterial="flat">
            <a:bevelT w="0" h="254000"/>
            <a:extrusionClr>
              <a:schemeClr val="tx1"/>
            </a:extrusionClr>
          </a:sp3d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1EC4654E-C5B3-624F-886B-9BFC91223345}"/>
              </a:ext>
            </a:extLst>
          </p:cNvPr>
          <p:cNvSpPr txBox="1"/>
          <p:nvPr/>
        </p:nvSpPr>
        <p:spPr>
          <a:xfrm>
            <a:off x="7096333" y="824151"/>
            <a:ext cx="46482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l-PL" sz="1200" dirty="0"/>
              <a:t>08_classification_metrics.ipynb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l-PL" sz="1200" dirty="0" err="1"/>
              <a:t>keras_classification_case.ipynb</a:t>
            </a:r>
            <a:r>
              <a:rPr lang="pl-PL" sz="1200" dirty="0"/>
              <a:t> -  </a:t>
            </a:r>
            <a:r>
              <a:rPr lang="pl-PL" sz="1200" dirty="0" err="1"/>
              <a:t>diabets</a:t>
            </a:r>
            <a:r>
              <a:rPr lang="pl-PL" sz="1200" dirty="0"/>
              <a:t> </a:t>
            </a:r>
            <a:r>
              <a:rPr lang="pl-PL" sz="1200" dirty="0" err="1"/>
              <a:t>prediction</a:t>
            </a:r>
            <a:endParaRPr lang="pl-PL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l-PL" sz="1200" dirty="0" err="1"/>
              <a:t>digit_recognition_case.ipynb</a:t>
            </a:r>
            <a:endParaRPr lang="pl-PL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l-PL" sz="1200" dirty="0"/>
              <a:t>01_logistic_regression.ipynb- </a:t>
            </a:r>
            <a:r>
              <a:rPr lang="pl-PL" sz="1200" dirty="0" err="1"/>
              <a:t>breast</a:t>
            </a:r>
            <a:r>
              <a:rPr lang="pl-PL" sz="1200" dirty="0"/>
              <a:t> </a:t>
            </a:r>
            <a:r>
              <a:rPr lang="pl-PL" sz="1200" dirty="0" err="1"/>
              <a:t>cancer</a:t>
            </a:r>
            <a:r>
              <a:rPr lang="pl-PL" sz="1200" dirty="0"/>
              <a:t> </a:t>
            </a:r>
            <a:r>
              <a:rPr lang="pl-PL" sz="1200" dirty="0" err="1"/>
              <a:t>prediction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9E0BA24D-40EF-724C-5653-6620903B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80247"/>
            <a:ext cx="5759450" cy="2897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21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09B8C9D3-787D-2604-B53B-578692DF170A}"/>
              </a:ext>
            </a:extLst>
          </p:cNvPr>
          <p:cNvSpPr txBox="1"/>
          <p:nvPr/>
        </p:nvSpPr>
        <p:spPr>
          <a:xfrm>
            <a:off x="1767840" y="1994263"/>
            <a:ext cx="904820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/>
              <a:t>Regresja Logistyczna (</a:t>
            </a:r>
            <a:r>
              <a:rPr lang="pl-PL" sz="2400" b="1" dirty="0" err="1"/>
              <a:t>Logistic</a:t>
            </a:r>
            <a:r>
              <a:rPr lang="pl-PL" sz="2400" b="1" dirty="0"/>
              <a:t> </a:t>
            </a:r>
            <a:r>
              <a:rPr lang="pl-PL" sz="2400" b="1" dirty="0" err="1"/>
              <a:t>Regression</a:t>
            </a:r>
            <a:r>
              <a:rPr lang="pl-PL" sz="2400" b="1" dirty="0"/>
              <a:t>)</a:t>
            </a:r>
          </a:p>
          <a:p>
            <a:endParaRPr lang="pl-PL" sz="1600" dirty="0"/>
          </a:p>
          <a:p>
            <a:r>
              <a:rPr lang="pl-PL" sz="1600" dirty="0"/>
              <a:t>Pomimo nazwy jest to liniowy model do zadań klasyfikacyjnych.</a:t>
            </a:r>
          </a:p>
          <a:p>
            <a:br>
              <a:rPr lang="pl-PL" sz="1600" dirty="0"/>
            </a:br>
            <a:endParaRPr lang="pl-PL" sz="1600" dirty="0"/>
          </a:p>
          <a:p>
            <a:r>
              <a:rPr lang="pl-PL" sz="1600" dirty="0"/>
              <a:t>Przykłady zastosowań:</a:t>
            </a:r>
          </a:p>
          <a:p>
            <a:endParaRPr lang="pl-PL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mail jest spamem, czy też nie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użytkownik kliknie w reklamę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nowotwór jest złośliwy czy też nie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dłużnik spłaci wierzycielowi dług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transakcja jest próbą oszustwa</a:t>
            </a:r>
          </a:p>
        </p:txBody>
      </p:sp>
    </p:spTree>
    <p:extLst>
      <p:ext uri="{BB962C8B-B14F-4D97-AF65-F5344CB8AC3E}">
        <p14:creationId xmlns:p14="http://schemas.microsoft.com/office/powerpoint/2010/main" val="68855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D8E3DC7-6394-7BEC-4972-B8B473900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9" y="709684"/>
            <a:ext cx="9834315" cy="5060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07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DD5EF33-FBD5-0A51-0C54-A87B9CDBD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318700"/>
            <a:ext cx="9505413" cy="5781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55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B126828-2B5A-43B0-16E4-A6C8B7552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84" y="832513"/>
            <a:ext cx="10716177" cy="4926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8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421D709-DE41-E8A2-532F-9AD9CD27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5" y="650240"/>
            <a:ext cx="5759450" cy="277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75E392F-7229-6349-A9E0-0349CCFA0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70" y="4210050"/>
            <a:ext cx="5759450" cy="264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23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4BCC2ED-82BD-56BC-A907-690071C87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1" y="386311"/>
            <a:ext cx="6068752" cy="316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6815F07-0465-8BD6-D122-501E950A3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22" y="3963092"/>
            <a:ext cx="5759450" cy="2731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08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582422D-BBEF-E446-03FB-12C63FB8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30530"/>
            <a:ext cx="5759450" cy="325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30E6C121-371B-4196-8BD5-677CAF500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3870325"/>
            <a:ext cx="5759450" cy="2660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24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E7ED317-0AA5-7109-849F-6C6665A39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051367"/>
            <a:ext cx="5759450" cy="2755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67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B30D1A1-A8A9-9AB6-B11F-F2DE1C0B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90" y="1040259"/>
            <a:ext cx="7434469" cy="47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wal 1">
            <a:extLst>
              <a:ext uri="{FF2B5EF4-FFF2-40B4-BE49-F238E27FC236}">
                <a16:creationId xmlns:a16="http://schemas.microsoft.com/office/drawing/2014/main" id="{4F213AA3-AA40-874F-0767-3AB97B9B5761}"/>
              </a:ext>
            </a:extLst>
          </p:cNvPr>
          <p:cNvSpPr/>
          <p:nvPr/>
        </p:nvSpPr>
        <p:spPr>
          <a:xfrm>
            <a:off x="1778466" y="2650922"/>
            <a:ext cx="2432807" cy="13757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2065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4C17E2D6-AF9F-1226-C238-450EAD112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0" y="866161"/>
            <a:ext cx="10680110" cy="5043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430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00E6316-BC30-B978-914A-5AC98633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62" y="204998"/>
            <a:ext cx="8243246" cy="6448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877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C6373CB-FF43-E980-7FAE-646243BD6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8" y="609357"/>
            <a:ext cx="11023505" cy="5545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45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EB6E54E-32AA-15B0-27A4-429594487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7" y="604511"/>
            <a:ext cx="10879324" cy="549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277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28F396F-789D-B3E7-6839-54EF52E0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3" y="691749"/>
            <a:ext cx="10941116" cy="5504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14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90C24F4-38D2-EB25-4D8B-73221BCA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554990"/>
            <a:ext cx="575945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2D90363-B242-EB92-DEAC-4EF9B95DF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3581717"/>
            <a:ext cx="5759450" cy="2933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891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D84A135-A3DB-287F-FB36-C443566C1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15" y="791570"/>
            <a:ext cx="10710652" cy="537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06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FE24980-9E4F-DC03-7B81-D799C836A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70" y="1364776"/>
            <a:ext cx="8144565" cy="3643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719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3F57032-A079-2E3F-57ED-48B7FC885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62467"/>
            <a:ext cx="5759450" cy="2933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355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310EF24-3C28-5753-427F-88714D36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" y="709685"/>
            <a:ext cx="10683921" cy="5308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23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5EB681DE-DE0D-D31F-5B2D-E7B8C9F1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3" y="0"/>
            <a:ext cx="531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8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E9030A6-28A2-90ED-7B29-92F8ABBB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016" y="1269242"/>
            <a:ext cx="8608426" cy="4135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75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9E52705-2272-0A90-74B2-5556B465A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5" y="764274"/>
            <a:ext cx="11226932" cy="5172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83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4D135B5-C19E-4002-D93C-73FEDB679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6" y="791570"/>
            <a:ext cx="9620877" cy="4860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706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7BBBC6E-AF89-A4A9-E6E6-E044B4BF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3" y="746486"/>
            <a:ext cx="10559277" cy="5323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366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6A825CA-7C68-AB5B-C908-B2492DF2A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1" y="432780"/>
            <a:ext cx="7855131" cy="6527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844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5506B41-2DDF-D8B7-81AF-358ADF4496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4" y="679269"/>
            <a:ext cx="11130501" cy="5599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1057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C0552C8-5B52-0B21-8CFA-4E2FDDD1F2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" y="507365"/>
            <a:ext cx="5747385" cy="292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219FF2DF-FBF5-92F8-6E89-FCA2F424E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07" y="507365"/>
            <a:ext cx="5747385" cy="28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08C6097-4607-DB44-7929-B21CF7E9F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4" y="3889375"/>
            <a:ext cx="5747385" cy="29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7CDB83E0-9267-733A-DAB9-4BD6E45D7E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07" y="3800157"/>
            <a:ext cx="5747385" cy="3147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515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94D35D6B-6D1B-2393-1F86-CB84BBE8C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909955"/>
            <a:ext cx="5759450" cy="298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6235D0B-7FD7-D73A-20D8-919FE0843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07" y="3429000"/>
            <a:ext cx="5747385" cy="284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583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6EAC1635-1A1A-8CA3-65B9-04CF04BDB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72" y="809897"/>
            <a:ext cx="9557793" cy="5242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71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902C517-ADEE-CFF7-B1FF-D728525C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18" y="600892"/>
            <a:ext cx="11003087" cy="590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95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C8B06A9D-5FDF-258B-CA42-A5218051AE72}"/>
              </a:ext>
            </a:extLst>
          </p:cNvPr>
          <p:cNvSpPr txBox="1"/>
          <p:nvPr/>
        </p:nvSpPr>
        <p:spPr>
          <a:xfrm>
            <a:off x="1480457" y="1001486"/>
            <a:ext cx="842989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/>
              <a:t>Modele klasyfikacyjne:</a:t>
            </a:r>
          </a:p>
          <a:p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>
                <a:solidFill>
                  <a:srgbClr val="C00000"/>
                </a:solidFill>
              </a:rPr>
              <a:t>Regresja logistyczna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>
                <a:solidFill>
                  <a:srgbClr val="C00000"/>
                </a:solidFill>
              </a:rPr>
              <a:t>K- najbliższych sąsiadów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>
                <a:solidFill>
                  <a:srgbClr val="C00000"/>
                </a:solidFill>
              </a:rPr>
              <a:t>Drzewa decyzyjne</a:t>
            </a:r>
          </a:p>
          <a:p>
            <a:pPr lvl="1"/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/>
              <a:t>Lasy losowe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/>
              <a:t>Maszyna wektorów nośnych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/>
              <a:t>Naiwny klasyfikator </a:t>
            </a:r>
            <a:r>
              <a:rPr lang="pl-PL" dirty="0" err="1"/>
              <a:t>bayesowski</a:t>
            </a:r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/>
              <a:t>***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2800" dirty="0">
                <a:solidFill>
                  <a:srgbClr val="C00000"/>
                </a:solidFill>
              </a:rPr>
              <a:t> Sieci Neuronowe</a:t>
            </a:r>
          </a:p>
        </p:txBody>
      </p:sp>
    </p:spTree>
    <p:extLst>
      <p:ext uri="{BB962C8B-B14F-4D97-AF65-F5344CB8AC3E}">
        <p14:creationId xmlns:p14="http://schemas.microsoft.com/office/powerpoint/2010/main" val="2045594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31587" y="1445104"/>
            <a:ext cx="47731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Wykorzystywany stos technologiczny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CoLab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Keras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Pytorch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TensorFlow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pl-PL" sz="1400" b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cikit-learn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57" y="2590158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256818" y="3164681"/>
            <a:ext cx="4038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5" tooltip="regression_metrics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01_logistic_regression.ipynb</a:t>
            </a:r>
            <a:r>
              <a:rPr lang="pl-PL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6" tooltip="polynomial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02_k_neighbors.ipynb</a:t>
            </a: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7" tooltip="decision_tree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03_gini_entropy.ipynb</a:t>
            </a:r>
            <a:endParaRPr lang="pl-PL" sz="1200" dirty="0">
              <a:solidFill>
                <a:srgbClr val="C00000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8" tooltip="mpg-case-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04_decision_tree.ipynb</a:t>
            </a:r>
            <a:r>
              <a:rPr lang="pl-PL" sz="1200" dirty="0">
                <a:solidFill>
                  <a:srgbClr val="C0000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hlinkClick r:id="rId9" tooltip="gradient_descent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wmi_keras_digit_recognition_case.ipynb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keras_classification_iris_case.ipynb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heart-disease-prediction.ipynb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regression-kagledataset-different-algorytm.ipynb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926950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608CB3C-EF81-D46A-F325-CAA2019A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20" y="4490732"/>
            <a:ext cx="6934200" cy="19050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1ACA0382-918C-67E4-AC32-758884CF154C}"/>
              </a:ext>
            </a:extLst>
          </p:cNvPr>
          <p:cNvSpPr txBox="1"/>
          <p:nvPr/>
        </p:nvSpPr>
        <p:spPr>
          <a:xfrm>
            <a:off x="4884420" y="3362847"/>
            <a:ext cx="325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Cross-</a:t>
            </a:r>
            <a:r>
              <a:rPr lang="pl-PL" b="1" dirty="0" err="1"/>
              <a:t>Entropy</a:t>
            </a:r>
            <a:r>
              <a:rPr lang="pl-PL" b="1" dirty="0"/>
              <a:t> </a:t>
            </a:r>
            <a:r>
              <a:rPr lang="pl-PL" b="1" dirty="0" err="1"/>
              <a:t>Loss</a:t>
            </a:r>
            <a:r>
              <a:rPr lang="pl-PL" b="1" dirty="0"/>
              <a:t> </a:t>
            </a:r>
            <a:r>
              <a:rPr lang="pl-PL" b="1" dirty="0" err="1"/>
              <a:t>Function</a:t>
            </a:r>
            <a:endParaRPr lang="pl-PL" b="1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B73CC489-B04A-A96B-0060-D95DA15C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296" y="541196"/>
            <a:ext cx="2781681" cy="1905001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AFEC0A26-13D7-D5B7-F9D8-FCA8B80739B7}"/>
              </a:ext>
            </a:extLst>
          </p:cNvPr>
          <p:cNvSpPr txBox="1"/>
          <p:nvPr/>
        </p:nvSpPr>
        <p:spPr>
          <a:xfrm>
            <a:off x="4884420" y="3856150"/>
            <a:ext cx="5283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 err="1"/>
              <a:t>Softmax</a:t>
            </a:r>
            <a:r>
              <a:rPr lang="pl-PL" sz="1200" dirty="0"/>
              <a:t> generuje prawdopodobieństwa. Celem entropii krzyżowej jest pobranie prawdopodobieństw wyjściowych (P) i zmierzenie odległości od wartości rzeczywistej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9F3C3AF3-4754-8D5B-F966-FD4BACAF5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7" y="310698"/>
            <a:ext cx="4971351" cy="28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4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E07E5F9-F67B-C7D7-9C4B-0932ADE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2" y="767541"/>
            <a:ext cx="7114903" cy="3779344"/>
          </a:xfrm>
          <a:prstGeom prst="rect">
            <a:avLst/>
          </a:prstGeom>
        </p:spPr>
      </p:pic>
      <p:sp>
        <p:nvSpPr>
          <p:cNvPr id="6" name="pole tekstowe 3">
            <a:extLst>
              <a:ext uri="{FF2B5EF4-FFF2-40B4-BE49-F238E27FC236}">
                <a16:creationId xmlns:a16="http://schemas.microsoft.com/office/drawing/2014/main" id="{0AC03635-0E88-2C40-B29F-23556F75808E}"/>
              </a:ext>
            </a:extLst>
          </p:cNvPr>
          <p:cNvSpPr txBox="1"/>
          <p:nvPr/>
        </p:nvSpPr>
        <p:spPr>
          <a:xfrm>
            <a:off x="9051083" y="2139198"/>
            <a:ext cx="138270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400" dirty="0" err="1"/>
              <a:t>probability</a:t>
            </a:r>
            <a:endParaRPr lang="pl-PL" sz="1400" dirty="0"/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673D2AAD-5E39-1346-F661-33291534BEE8}"/>
              </a:ext>
            </a:extLst>
          </p:cNvPr>
          <p:cNvCxnSpPr>
            <a:cxnSpLocks/>
          </p:cNvCxnSpPr>
          <p:nvPr/>
        </p:nvCxnSpPr>
        <p:spPr>
          <a:xfrm flipH="1">
            <a:off x="8304195" y="229308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4FA4874-5EAE-84EC-FB94-C921D5A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0" y="5077679"/>
            <a:ext cx="1807992" cy="123818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A167B2A-85E3-D50F-DB90-40658CFDB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790" y="4671812"/>
            <a:ext cx="1807992" cy="201267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37B09F8-31AD-E53B-B576-2E451265C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412" y="5630061"/>
            <a:ext cx="63531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2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941E488-2AAC-BBB8-B7D5-C104AB91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1" y="2158593"/>
            <a:ext cx="10647495" cy="29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1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2B85543-7304-0167-90F8-2A3E62F7C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84" y="832513"/>
            <a:ext cx="10716177" cy="4926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18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568D6A5-6BD4-0FE1-9CA4-A5431C8E6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87" y="946741"/>
            <a:ext cx="9012025" cy="496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63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">
            <a:hlinkClick r:id="" action="ppaction://media"/>
            <a:extLst>
              <a:ext uri="{FF2B5EF4-FFF2-40B4-BE49-F238E27FC236}">
                <a16:creationId xmlns:a16="http://schemas.microsoft.com/office/drawing/2014/main" id="{885CB656-83AF-9B69-FD46-C16B0199F4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713" y="237334"/>
            <a:ext cx="10522469" cy="59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8752</TotalTime>
  <Words>219</Words>
  <Application>Microsoft Office PowerPoint</Application>
  <PresentationFormat>Panoramiczny</PresentationFormat>
  <Paragraphs>52</Paragraphs>
  <Slides>41</Slides>
  <Notes>3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Delivery</vt:lpstr>
      <vt:lpstr>Wingdings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Workshop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Michalski (DHL PL)</dc:creator>
  <cp:lastModifiedBy>Wojciech Michalski (DHL PL)</cp:lastModifiedBy>
  <cp:revision>63</cp:revision>
  <dcterms:created xsi:type="dcterms:W3CDTF">2023-09-13T07:31:48Z</dcterms:created>
  <dcterms:modified xsi:type="dcterms:W3CDTF">2023-10-18T08:53:04Z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2023-10-04T06:59:41Z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84a6b5f2-4116-4b33-ab19-5959d2057ba1</vt:lpwstr>
  </property>
  <property fmtid="{D5CDD505-2E9C-101B-9397-08002B2CF9AE}" pid="8" name="MSIP_Label_736915f3-2f02-4945-8997-f2963298db46_ContentBits">
    <vt:lpwstr>1</vt:lpwstr>
  </property>
</Properties>
</file>